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1" r:id="rId5"/>
    <p:sldId id="257" r:id="rId6"/>
    <p:sldId id="258" r:id="rId7"/>
    <p:sldId id="259" r:id="rId8"/>
    <p:sldId id="270" r:id="rId9"/>
    <p:sldId id="262" r:id="rId10"/>
    <p:sldId id="260" r:id="rId11"/>
    <p:sldId id="263" r:id="rId12"/>
    <p:sldId id="264" r:id="rId13"/>
    <p:sldId id="265" r:id="rId14"/>
    <p:sldId id="266" r:id="rId15"/>
    <p:sldId id="269" r:id="rId16"/>
    <p:sldId id="271" r:id="rId1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6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724F-9AF6-4900-B716-96671F3BEE7D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D016-A510-4202-9E97-058083967A5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724F-9AF6-4900-B716-96671F3BEE7D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D016-A510-4202-9E97-058083967A5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724F-9AF6-4900-B716-96671F3BEE7D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D016-A510-4202-9E97-058083967A5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724F-9AF6-4900-B716-96671F3BEE7D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D016-A510-4202-9E97-058083967A5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724F-9AF6-4900-B716-96671F3BEE7D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D016-A510-4202-9E97-058083967A5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724F-9AF6-4900-B716-96671F3BEE7D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D016-A510-4202-9E97-058083967A5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724F-9AF6-4900-B716-96671F3BEE7D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D016-A510-4202-9E97-058083967A5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724F-9AF6-4900-B716-96671F3BEE7D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D016-A510-4202-9E97-058083967A5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724F-9AF6-4900-B716-96671F3BEE7D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D016-A510-4202-9E97-058083967A5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724F-9AF6-4900-B716-96671F3BEE7D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D016-A510-4202-9E97-058083967A5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724F-9AF6-4900-B716-96671F3BEE7D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4D016-A510-4202-9E97-058083967A51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6724F-9AF6-4900-B716-96671F3BEE7D}" type="datetimeFigureOut">
              <a:rPr lang="sk-SK" smtClean="0"/>
              <a:pPr/>
              <a:t>05.04.2020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4D016-A510-4202-9E97-058083967A51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kosatorobi.sk/video/4324/velkonocny-korbac-ako-sa-pletie-korba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dravie.sk/clanok/44990/je-voda-co-pijete-kvalitn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500042"/>
            <a:ext cx="7715304" cy="5822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786182" y="857233"/>
            <a:ext cx="4214842" cy="1785949"/>
          </a:xfrm>
        </p:spPr>
        <p:txBody>
          <a:bodyPr>
            <a:normAutofit/>
          </a:bodyPr>
          <a:lstStyle/>
          <a:p>
            <a:r>
              <a:rPr lang="sk-SK" b="1" dirty="0" smtClean="0">
                <a:solidFill>
                  <a:srgbClr val="00B050"/>
                </a:solidFill>
              </a:rPr>
              <a:t>VEĽKÁ NOC</a:t>
            </a:r>
            <a:br>
              <a:rPr lang="sk-SK" b="1" dirty="0" smtClean="0">
                <a:solidFill>
                  <a:srgbClr val="00B050"/>
                </a:solidFill>
              </a:rPr>
            </a:br>
            <a:r>
              <a:rPr lang="sk-SK" b="1" dirty="0" smtClean="0">
                <a:solidFill>
                  <a:srgbClr val="00B050"/>
                </a:solidFill>
              </a:rPr>
              <a:t> </a:t>
            </a:r>
            <a:endParaRPr lang="sk-SK" b="1" dirty="0">
              <a:solidFill>
                <a:srgbClr val="00B05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071934" y="2500306"/>
            <a:ext cx="3700466" cy="1857388"/>
          </a:xfrm>
        </p:spPr>
        <p:txBody>
          <a:bodyPr>
            <a:normAutofit/>
          </a:bodyPr>
          <a:lstStyle/>
          <a:p>
            <a:r>
              <a:rPr lang="sk-SK" b="1" dirty="0" smtClean="0">
                <a:solidFill>
                  <a:srgbClr val="00B050"/>
                </a:solidFill>
              </a:rPr>
              <a:t>(zvyky a tradície)</a:t>
            </a:r>
            <a:endParaRPr lang="sk-SK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1"/>
            <a:ext cx="8501122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68742"/>
          </a:xfrm>
        </p:spPr>
        <p:txBody>
          <a:bodyPr>
            <a:normAutofit/>
          </a:bodyPr>
          <a:lstStyle/>
          <a:p>
            <a:r>
              <a:rPr lang="sk-SK" sz="3600" dirty="0" smtClean="0">
                <a:latin typeface="Calibri" pitchFamily="34" charset="0"/>
              </a:rPr>
              <a:t>Dievčatá na Veľkú noc chystajú maľované alebo skazené vajíčka?</a:t>
            </a:r>
            <a:br>
              <a:rPr lang="sk-SK" sz="3600" dirty="0" smtClean="0">
                <a:latin typeface="Calibri" pitchFamily="34" charset="0"/>
              </a:rPr>
            </a:br>
            <a:r>
              <a:rPr lang="sk-SK" sz="3600" dirty="0" smtClean="0">
                <a:latin typeface="Calibri" pitchFamily="34" charset="0"/>
              </a:rPr>
              <a:t>Ako sa hovorí maľovaným vajíčkam?</a:t>
            </a:r>
            <a:br>
              <a:rPr lang="sk-SK" sz="3600" dirty="0" smtClean="0">
                <a:latin typeface="Calibri" pitchFamily="34" charset="0"/>
              </a:rPr>
            </a:br>
            <a:r>
              <a:rPr lang="sk-SK" sz="3600" dirty="0" smtClean="0">
                <a:latin typeface="Calibri" pitchFamily="34" charset="0"/>
              </a:rPr>
              <a:t>Sú to kraslice alebo </a:t>
            </a:r>
            <a:r>
              <a:rPr lang="sk-SK" sz="3600" dirty="0" err="1" smtClean="0">
                <a:latin typeface="Calibri" pitchFamily="34" charset="0"/>
              </a:rPr>
              <a:t>škarednice</a:t>
            </a:r>
            <a:r>
              <a:rPr lang="sk-SK" sz="3600" dirty="0" smtClean="0">
                <a:latin typeface="Calibri" pitchFamily="34" charset="0"/>
              </a:rPr>
              <a:t>?</a:t>
            </a:r>
            <a:br>
              <a:rPr lang="sk-SK" sz="3600" dirty="0" smtClean="0">
                <a:latin typeface="Calibri" pitchFamily="34" charset="0"/>
              </a:rPr>
            </a:br>
            <a:r>
              <a:rPr lang="sk-SK" dirty="0" smtClean="0">
                <a:latin typeface="Calibri" pitchFamily="34" charset="0"/>
              </a:rPr>
              <a:t/>
            </a:r>
            <a:br>
              <a:rPr lang="sk-SK" dirty="0" smtClean="0">
                <a:latin typeface="Calibri" pitchFamily="34" charset="0"/>
              </a:rPr>
            </a:b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micromediapubs.com/wp-content/uploads/2015/03/Easter-Eggs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357298"/>
            <a:ext cx="5572132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>
            <a:normAutofit/>
          </a:bodyPr>
          <a:lstStyle/>
          <a:p>
            <a:r>
              <a:rPr lang="sk-SK" dirty="0" smtClean="0">
                <a:latin typeface="Calibri" pitchFamily="34" charset="0"/>
              </a:rPr>
              <a:t>                             lízanky</a:t>
            </a:r>
            <a:br>
              <a:rPr lang="sk-SK" dirty="0" smtClean="0">
                <a:latin typeface="Calibri" pitchFamily="34" charset="0"/>
              </a:rPr>
            </a:br>
            <a:r>
              <a:rPr lang="sk-SK" dirty="0" smtClean="0">
                <a:latin typeface="Calibri" pitchFamily="34" charset="0"/>
              </a:rPr>
              <a:t>                            balóny</a:t>
            </a:r>
            <a:br>
              <a:rPr lang="sk-SK" dirty="0" smtClean="0">
                <a:latin typeface="Calibri" pitchFamily="34" charset="0"/>
              </a:rPr>
            </a:br>
            <a:r>
              <a:rPr lang="sk-SK" dirty="0" smtClean="0">
                <a:latin typeface="Calibri" pitchFamily="34" charset="0"/>
              </a:rPr>
              <a:t>                              kraslice</a:t>
            </a:r>
            <a:br>
              <a:rPr lang="sk-SK" dirty="0" smtClean="0">
                <a:latin typeface="Calibri" pitchFamily="34" charset="0"/>
              </a:rPr>
            </a:br>
            <a:r>
              <a:rPr lang="sk-SK" dirty="0" smtClean="0">
                <a:latin typeface="Calibri" pitchFamily="34" charset="0"/>
              </a:rPr>
              <a:t>                              cukríky</a:t>
            </a:r>
            <a:br>
              <a:rPr lang="sk-SK" dirty="0" smtClean="0">
                <a:latin typeface="Calibri" pitchFamily="34" charset="0"/>
              </a:rPr>
            </a:br>
            <a:r>
              <a:rPr lang="sk-SK" dirty="0" smtClean="0">
                <a:latin typeface="Calibri" pitchFamily="34" charset="0"/>
              </a:rPr>
              <a:t/>
            </a:r>
            <a:br>
              <a:rPr lang="sk-SK" dirty="0" smtClean="0">
                <a:latin typeface="Calibri" pitchFamily="34" charset="0"/>
              </a:rPr>
            </a:br>
            <a:endParaRPr lang="sk-SK" dirty="0"/>
          </a:p>
        </p:txBody>
      </p:sp>
      <p:sp>
        <p:nvSpPr>
          <p:cNvPr id="5" name="Obdélník 4"/>
          <p:cNvSpPr/>
          <p:nvPr/>
        </p:nvSpPr>
        <p:spPr>
          <a:xfrm>
            <a:off x="1071538" y="857232"/>
            <a:ext cx="70723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4000" b="1" dirty="0" smtClean="0">
                <a:solidFill>
                  <a:srgbClr val="FF0000"/>
                </a:solidFill>
                <a:latin typeface="Calibri" pitchFamily="34" charset="0"/>
              </a:rPr>
              <a:t>                        Sú to</a:t>
            </a:r>
            <a: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  <a:t>:</a:t>
            </a:r>
            <a:endParaRPr lang="sk-SK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214282" y="785794"/>
            <a:ext cx="8472518" cy="5340369"/>
          </a:xfrm>
        </p:spPr>
        <p:txBody>
          <a:bodyPr/>
          <a:lstStyle/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83056"/>
          </a:xfrm>
        </p:spPr>
        <p:txBody>
          <a:bodyPr>
            <a:normAutofit fontScale="90000"/>
          </a:bodyPr>
          <a:lstStyle/>
          <a:p>
            <a: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  <a:t>Je to:          </a:t>
            </a:r>
            <a:r>
              <a:rPr lang="sk-SK" dirty="0" smtClean="0">
                <a:latin typeface="Calibri" pitchFamily="34" charset="0"/>
              </a:rPr>
              <a:t>koláč ?</a:t>
            </a:r>
            <a:br>
              <a:rPr lang="sk-SK" dirty="0" smtClean="0">
                <a:latin typeface="Calibri" pitchFamily="34" charset="0"/>
              </a:rPr>
            </a:br>
            <a:r>
              <a:rPr lang="sk-SK" dirty="0" smtClean="0">
                <a:latin typeface="Calibri" pitchFamily="34" charset="0"/>
              </a:rPr>
              <a:t>                      korbáč?</a:t>
            </a:r>
            <a:r>
              <a:rPr lang="sk-SK" dirty="0">
                <a:latin typeface="Calibri" pitchFamily="34" charset="0"/>
              </a:rPr>
              <a:t/>
            </a:r>
            <a:br>
              <a:rPr lang="sk-SK" dirty="0">
                <a:latin typeface="Calibri" pitchFamily="34" charset="0"/>
              </a:rPr>
            </a:br>
            <a:r>
              <a:rPr lang="sk-SK" dirty="0" smtClean="0">
                <a:latin typeface="Calibri" pitchFamily="34" charset="0"/>
              </a:rPr>
              <a:t>                     </a:t>
            </a:r>
            <a:r>
              <a:rPr lang="sk-SK" dirty="0">
                <a:latin typeface="Calibri" pitchFamily="34" charset="0"/>
              </a:rPr>
              <a:t>p</a:t>
            </a:r>
            <a:r>
              <a:rPr lang="sk-SK" dirty="0" smtClean="0">
                <a:latin typeface="Calibri" pitchFamily="34" charset="0"/>
              </a:rPr>
              <a:t>rútik?</a:t>
            </a:r>
            <a:br>
              <a:rPr lang="sk-SK" dirty="0" smtClean="0">
                <a:latin typeface="Calibri" pitchFamily="34" charset="0"/>
              </a:rPr>
            </a:br>
            <a:r>
              <a:rPr lang="sk-SK" dirty="0" smtClean="0">
                <a:latin typeface="Calibri" pitchFamily="34" charset="0"/>
              </a:rPr>
              <a:t>                         </a:t>
            </a:r>
            <a:r>
              <a:rPr lang="sk-SK" dirty="0">
                <a:latin typeface="Calibri" pitchFamily="34" charset="0"/>
              </a:rPr>
              <a:t>š</a:t>
            </a:r>
            <a:r>
              <a:rPr lang="sk-SK" dirty="0" smtClean="0">
                <a:latin typeface="Calibri" pitchFamily="34" charset="0"/>
              </a:rPr>
              <a:t>pagátik?</a:t>
            </a:r>
            <a:br>
              <a:rPr lang="sk-SK" dirty="0" smtClean="0">
                <a:latin typeface="Calibri" pitchFamily="34" charset="0"/>
              </a:rPr>
            </a:br>
            <a:r>
              <a:rPr lang="sk-SK" dirty="0" smtClean="0">
                <a:latin typeface="Calibri" pitchFamily="34" charset="0"/>
              </a:rPr>
              <a:t/>
            </a:r>
            <a:br>
              <a:rPr lang="sk-SK" dirty="0" smtClean="0">
                <a:latin typeface="Calibri" pitchFamily="34" charset="0"/>
              </a:rPr>
            </a:br>
            <a: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</a:b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00174"/>
            <a:ext cx="2614602" cy="1500199"/>
          </a:xfrm>
        </p:spPr>
        <p:txBody>
          <a:bodyPr/>
          <a:lstStyle/>
          <a:p>
            <a:pPr>
              <a:buNone/>
            </a:pPr>
            <a:r>
              <a:rPr lang="sk-SK" dirty="0" smtClean="0"/>
              <a:t>                                           </a:t>
            </a:r>
            <a:endParaRPr lang="sk-SK" dirty="0"/>
          </a:p>
        </p:txBody>
      </p:sp>
      <p:pic>
        <p:nvPicPr>
          <p:cNvPr id="5" name="Picture 2" descr="http://i48.photobucket.com/albums/f220/johanka007/Velikonoce/velikonoce17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8951576">
            <a:off x="-513253" y="2461719"/>
            <a:ext cx="5798397" cy="2313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  <a:t>Vyber názov najkrajších sviatkov jari.</a:t>
            </a:r>
            <a:b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</a:b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latin typeface="Calibri" pitchFamily="34" charset="0"/>
              </a:rPr>
              <a:t>Vianoce </a:t>
            </a:r>
          </a:p>
          <a:p>
            <a:r>
              <a:rPr lang="sk-SK" dirty="0" smtClean="0">
                <a:latin typeface="Calibri" pitchFamily="34" charset="0"/>
              </a:rPr>
              <a:t>Deň matiek</a:t>
            </a:r>
          </a:p>
          <a:p>
            <a:r>
              <a:rPr lang="sk-SK" dirty="0" smtClean="0">
                <a:latin typeface="Calibri" pitchFamily="34" charset="0"/>
              </a:rPr>
              <a:t>Veľká noc</a:t>
            </a:r>
          </a:p>
          <a:p>
            <a:pPr>
              <a:buNone/>
            </a:pPr>
            <a:endParaRPr lang="sk-SK" dirty="0"/>
          </a:p>
        </p:txBody>
      </p:sp>
      <p:pic>
        <p:nvPicPr>
          <p:cNvPr id="5" name="Picture 2" descr="https://encrypted-tbn2.gstatic.com/images?q=tbn:ANd9GcSn2CAErzcg1CzkVqj_KLvoWRdi_gJUDgQfGzoYysSZKYTYql6g"/>
          <p:cNvPicPr>
            <a:picLocks noChangeAspect="1" noChangeArrowheads="1"/>
          </p:cNvPicPr>
          <p:nvPr/>
        </p:nvPicPr>
        <p:blipFill>
          <a:blip r:embed="rId2"/>
          <a:srcRect r="-2083" b="12686"/>
          <a:stretch>
            <a:fillRect/>
          </a:stretch>
        </p:blipFill>
        <p:spPr bwMode="auto">
          <a:xfrm>
            <a:off x="3071802" y="2643188"/>
            <a:ext cx="5072098" cy="3500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Ktoré obrázky patria k Veľkej noci?</a:t>
            </a:r>
            <a:endParaRPr lang="sk-SK" dirty="0">
              <a:solidFill>
                <a:srgbClr val="FF0000"/>
              </a:solidFill>
            </a:endParaRPr>
          </a:p>
        </p:txBody>
      </p:sp>
      <p:pic>
        <p:nvPicPr>
          <p:cNvPr id="7" name="Picture 6" descr="http://lh5.ggpht.com/_lap4vw94izw/S5Q-i0elLbI/AAAAAAAACrY/8uPZGcsVxl4/arvore%20de%20pascoa%202_thumb%5B1%5D.jpg?imgmax=800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14422"/>
            <a:ext cx="3098109" cy="41148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1428736"/>
            <a:ext cx="2243146" cy="1495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 descr="C:\Users\starb\Desktop\strom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3306" y="1571612"/>
            <a:ext cx="2052642" cy="2616656"/>
          </a:xfrm>
          <a:prstGeom prst="rect">
            <a:avLst/>
          </a:prstGeom>
          <a:noFill/>
        </p:spPr>
      </p:pic>
      <p:pic>
        <p:nvPicPr>
          <p:cNvPr id="11270" name="Picture 6" descr="C:\Users\starb\Desktop\th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43636" y="3357562"/>
            <a:ext cx="2643206" cy="2714644"/>
          </a:xfrm>
          <a:prstGeom prst="rect">
            <a:avLst/>
          </a:prstGeom>
          <a:noFill/>
        </p:spPr>
      </p:pic>
      <p:pic>
        <p:nvPicPr>
          <p:cNvPr id="12" name="Picture 2" descr="http://i48.photobucket.com/albums/f220/johanka007/Velikonoce/velikonoce179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0312325" flipV="1">
            <a:off x="1635831" y="4801648"/>
            <a:ext cx="3251934" cy="2043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52"/>
            <a:ext cx="8548746" cy="6429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Pletenie korbáča</a:t>
            </a:r>
            <a: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</a:b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>
                <a:hlinkClick r:id="rId3"/>
              </a:rPr>
              <a:t>http://www.akosatorobi.sk/video/4324/velkonocny-korbac-ako-sa-pletie-korbac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tarb\Desktop\velkonocne-vajicka,-kosik,-trava,-ruzove-kvety-25799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501122" cy="6000793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Ďakujem za pozornosť.</a:t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52"/>
            <a:ext cx="8429684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428760"/>
          </a:xfrm>
        </p:spPr>
        <p:txBody>
          <a:bodyPr>
            <a:normAutofit fontScale="90000"/>
          </a:bodyPr>
          <a:lstStyle/>
          <a:p>
            <a: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  <a:t>Ľudová riekanka</a:t>
            </a:r>
            <a:b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</a:b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b="1" dirty="0" smtClean="0">
                <a:solidFill>
                  <a:srgbClr val="FF0000"/>
                </a:solidFill>
              </a:rPr>
              <a:t>                Chlapci:     </a:t>
            </a:r>
            <a:r>
              <a:rPr lang="sk-SK" dirty="0" err="1" smtClean="0"/>
              <a:t>Šibi</a:t>
            </a:r>
            <a:r>
              <a:rPr lang="sk-SK" dirty="0" smtClean="0"/>
              <a:t> ryby, mastné ryby,</a:t>
            </a:r>
          </a:p>
          <a:p>
            <a:pPr>
              <a:buNone/>
            </a:pPr>
            <a:r>
              <a:rPr lang="sk-SK" dirty="0"/>
              <a:t> </a:t>
            </a:r>
            <a:r>
              <a:rPr lang="sk-SK" dirty="0" smtClean="0"/>
              <a:t>                                     kus koláča, od korbáča.</a:t>
            </a:r>
          </a:p>
          <a:p>
            <a:pPr>
              <a:buNone/>
            </a:pPr>
            <a:r>
              <a:rPr lang="sk-SK" dirty="0" smtClean="0"/>
              <a:t>                                          Ja chcem iba máličko,</a:t>
            </a:r>
          </a:p>
          <a:p>
            <a:pPr>
              <a:buNone/>
            </a:pPr>
            <a:r>
              <a:rPr lang="sk-SK" dirty="0" smtClean="0"/>
              <a:t>                                            maľované vajíčko.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357166"/>
            <a:ext cx="8643998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b="1" dirty="0" smtClean="0">
                <a:solidFill>
                  <a:srgbClr val="FF0000"/>
                </a:solidFill>
              </a:rPr>
              <a:t>Dievčatá: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357717"/>
          </a:xfrm>
        </p:spPr>
        <p:txBody>
          <a:bodyPr>
            <a:normAutofit/>
          </a:bodyPr>
          <a:lstStyle/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/>
              <a:t> </a:t>
            </a:r>
            <a:r>
              <a:rPr lang="sk-SK" dirty="0" smtClean="0"/>
              <a:t>                        Toto vajce maľované,</a:t>
            </a:r>
          </a:p>
          <a:p>
            <a:pPr>
              <a:buNone/>
            </a:pPr>
            <a:r>
              <a:rPr lang="sk-SK" dirty="0" smtClean="0"/>
              <a:t>                                   to je z lásky darované, </a:t>
            </a:r>
          </a:p>
          <a:p>
            <a:pPr>
              <a:buNone/>
            </a:pPr>
            <a:r>
              <a:rPr lang="sk-SK" dirty="0"/>
              <a:t> </a:t>
            </a:r>
            <a:r>
              <a:rPr lang="sk-SK" dirty="0" smtClean="0"/>
              <a:t>                                      od koho, od toho, </a:t>
            </a:r>
          </a:p>
          <a:p>
            <a:pPr>
              <a:buNone/>
            </a:pPr>
            <a:r>
              <a:rPr lang="sk-SK" dirty="0"/>
              <a:t> </a:t>
            </a:r>
            <a:r>
              <a:rPr lang="sk-SK" dirty="0" smtClean="0"/>
              <a:t>                                        čože koho do toho!</a:t>
            </a:r>
          </a:p>
          <a:p>
            <a:pPr>
              <a:buNone/>
            </a:pPr>
            <a:r>
              <a:rPr lang="sk-SK" dirty="0" smtClean="0"/>
              <a:t>                                              To vajíčko dám,</a:t>
            </a:r>
          </a:p>
          <a:p>
            <a:pPr>
              <a:buNone/>
            </a:pPr>
            <a:r>
              <a:rPr lang="sk-SK" dirty="0" smtClean="0"/>
              <a:t>                                                   koho rada mám.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501122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68676"/>
          </a:xfrm>
        </p:spPr>
        <p:txBody>
          <a:bodyPr>
            <a:normAutofit fontScale="90000"/>
          </a:bodyPr>
          <a:lstStyle/>
          <a:p>
            <a:r>
              <a:rPr lang="sk-SK" b="1" dirty="0" smtClean="0">
                <a:latin typeface="Calibri" pitchFamily="34" charset="0"/>
              </a:rPr>
              <a:t>Pri akej príležitosti sa recituje</a:t>
            </a:r>
            <a:br>
              <a:rPr lang="sk-SK" b="1" dirty="0" smtClean="0">
                <a:latin typeface="Calibri" pitchFamily="34" charset="0"/>
              </a:rPr>
            </a:br>
            <a:r>
              <a:rPr lang="sk-SK" b="1" dirty="0" smtClean="0">
                <a:latin typeface="Calibri" pitchFamily="34" charset="0"/>
              </a:rPr>
              <a:t> táto riekanka?</a:t>
            </a:r>
            <a:br>
              <a:rPr lang="sk-SK" b="1" dirty="0" smtClean="0">
                <a:latin typeface="Calibri" pitchFamily="34" charset="0"/>
              </a:rPr>
            </a:br>
            <a:r>
              <a:rPr lang="sk-SK" b="1" dirty="0" smtClean="0">
                <a:latin typeface="Calibri" pitchFamily="34" charset="0"/>
              </a:rPr>
              <a:t>Aké veľkonočné tradície udržiavate vo vašej rodine?</a:t>
            </a:r>
            <a:br>
              <a:rPr lang="sk-SK" b="1" dirty="0" smtClean="0">
                <a:latin typeface="Calibri" pitchFamily="34" charset="0"/>
              </a:rPr>
            </a:br>
            <a: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</a:br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FF0000"/>
                </a:solidFill>
              </a:rPr>
              <a:t>Výzdoba k sviatkom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857224" y="1214422"/>
            <a:ext cx="72152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800" dirty="0" smtClean="0"/>
              <a:t>       </a:t>
            </a:r>
          </a:p>
          <a:p>
            <a:r>
              <a:rPr lang="sk-SK" sz="2800" dirty="0" smtClean="0"/>
              <a:t> Počas </a:t>
            </a:r>
            <a:r>
              <a:rPr lang="sk-SK" sz="2800" dirty="0"/>
              <a:t>tohto obdobia ľudia zdobia svoje </a:t>
            </a:r>
            <a:r>
              <a:rPr lang="sk-SK" sz="2800" dirty="0" smtClean="0"/>
              <a:t>       </a:t>
            </a:r>
          </a:p>
          <a:p>
            <a:r>
              <a:rPr lang="sk-SK" sz="2800" dirty="0"/>
              <a:t> </a:t>
            </a:r>
            <a:r>
              <a:rPr lang="sk-SK" sz="2800" dirty="0" smtClean="0"/>
              <a:t>        domy </a:t>
            </a:r>
            <a:r>
              <a:rPr lang="sk-SK" sz="2800" dirty="0"/>
              <a:t>všetkým, čo pripomína jar, ako </a:t>
            </a:r>
            <a:r>
              <a:rPr lang="sk-SK" sz="2800" dirty="0" smtClean="0"/>
              <a:t>   </a:t>
            </a:r>
          </a:p>
          <a:p>
            <a:r>
              <a:rPr lang="sk-SK" sz="2800" dirty="0"/>
              <a:t> </a:t>
            </a:r>
            <a:r>
              <a:rPr lang="sk-SK" sz="2800" dirty="0" smtClean="0"/>
              <a:t>                   napríklad</a:t>
            </a:r>
            <a:r>
              <a:rPr lang="sk-SK" sz="2800" dirty="0"/>
              <a:t> </a:t>
            </a:r>
            <a:r>
              <a:rPr lang="sk-SK" sz="2800" b="1" dirty="0"/>
              <a:t>tulipánmi, narcismi, </a:t>
            </a:r>
            <a:r>
              <a:rPr lang="sk-SK" sz="2800" b="1" dirty="0" smtClean="0"/>
              <a:t>  bahniatkami</a:t>
            </a:r>
            <a:r>
              <a:rPr lang="sk-SK" sz="2800" b="1" dirty="0"/>
              <a:t>, zlatým dažďom, zelenou trávou, zajačikmi, ale aj maľovanými kraslicami.</a:t>
            </a:r>
            <a:endParaRPr lang="sk-SK" sz="2800" dirty="0"/>
          </a:p>
        </p:txBody>
      </p:sp>
      <p:pic>
        <p:nvPicPr>
          <p:cNvPr id="7" name="Picture 8" descr="ANd9GcQI3ODxF9vd90NEupl6KC3e33M8gha2BXatPEHGYqRT5TACmrREMA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929066"/>
            <a:ext cx="3174357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1" y="428604"/>
            <a:ext cx="8286809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k-SK" b="1" dirty="0" smtClean="0">
                <a:solidFill>
                  <a:srgbClr val="FF0000"/>
                </a:solidFill>
              </a:rPr>
              <a:t>          Čo jeme na Veľkú noc?</a:t>
            </a:r>
            <a:br>
              <a:rPr lang="sk-SK" b="1" dirty="0" smtClean="0">
                <a:solidFill>
                  <a:srgbClr val="FF0000"/>
                </a:solidFill>
              </a:rPr>
            </a:br>
            <a:r>
              <a:rPr lang="sk-SK" sz="3600" b="1" dirty="0" smtClean="0"/>
              <a:t>Košíky hojnosti:</a:t>
            </a:r>
            <a:endParaRPr lang="sk-SK" sz="3600" b="1" dirty="0"/>
          </a:p>
        </p:txBody>
      </p:sp>
      <p:pic>
        <p:nvPicPr>
          <p:cNvPr id="5" name="Picture 8" descr="ANd9GcQqm4FjUvd7krAztLBZwuHt3DTnR2OvHcyic9_fT933RfEKZpdRrw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611670" y="2143116"/>
            <a:ext cx="4869516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ANd9GcS03YkPLmAbmhFCrnXU_7jF2H40fnh9CS8GkcyPw8peY37JaIJoH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1643050"/>
            <a:ext cx="3077791" cy="3046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413275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>
                <a:solidFill>
                  <a:srgbClr val="FF0000"/>
                </a:solidFill>
              </a:rPr>
              <a:t>Veľkonočné zvyky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714744" y="1500175"/>
            <a:ext cx="48577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2800" dirty="0" smtClean="0"/>
              <a:t> Na Veľkonočný pondelok je prastarou tradíciou hodovanie, polievanie a šibačka (korbáč).  </a:t>
            </a:r>
            <a:r>
              <a:rPr lang="sk-SK" sz="2800" dirty="0" smtClean="0">
                <a:hlinkClick r:id="rId3"/>
              </a:rPr>
              <a:t>Voda</a:t>
            </a:r>
            <a:r>
              <a:rPr lang="sk-SK" sz="2800" dirty="0" smtClean="0"/>
              <a:t> je oddávna symbolom zdravia, krásy a mladosti. </a:t>
            </a:r>
            <a:endParaRPr lang="sk-SK" sz="28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Obrázok 3" descr="531342_sibacka-velka-noc-velkanoc-oblievacka-crop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1170" y="1285860"/>
            <a:ext cx="3166568" cy="3714776"/>
          </a:xfrm>
          <a:prstGeom prst="rect">
            <a:avLst/>
          </a:prstGeom>
        </p:spPr>
      </p:pic>
      <p:pic>
        <p:nvPicPr>
          <p:cNvPr id="8" name="Obrázok 4" descr="11116953_920606617970638_1961918685_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91426" y="4286256"/>
            <a:ext cx="3995350" cy="221457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501122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Autofit/>
          </a:bodyPr>
          <a:lstStyle/>
          <a:p>
            <a:pPr algn="l"/>
            <a:r>
              <a:rPr lang="sk-SK" sz="3600" b="1" dirty="0" smtClean="0"/>
              <a:t>Maľovanie kraslíc-  </a:t>
            </a:r>
            <a:r>
              <a:rPr lang="sk-SK" sz="3600" dirty="0" smtClean="0"/>
              <a:t>na zdobenie vajíčok sa najčastejšie  používajú prírodné materiály, farebné vosky a pod.</a:t>
            </a:r>
            <a:endParaRPr lang="sk-SK" sz="3600" dirty="0"/>
          </a:p>
        </p:txBody>
      </p:sp>
      <p:pic>
        <p:nvPicPr>
          <p:cNvPr id="1026" name="Picture 2" descr="C:\Users\starb\Desktop\4.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14348" y="2071678"/>
            <a:ext cx="7572428" cy="40544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11124" y="357166"/>
            <a:ext cx="8690032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>
            <a:normAutofit fontScale="90000"/>
          </a:bodyPr>
          <a:lstStyle/>
          <a:p>
            <a:pPr algn="l"/>
            <a: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  <a:t>                Čo vieme o Veľkej noci?</a:t>
            </a:r>
            <a:b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sk-SK" sz="3100" dirty="0" smtClean="0">
                <a:latin typeface="Calibri" pitchFamily="34" charset="0"/>
              </a:rPr>
              <a:t>Ktorý deň sa chodí na šibačku?</a:t>
            </a:r>
            <a:br>
              <a:rPr lang="sk-SK" sz="3100" dirty="0" smtClean="0">
                <a:latin typeface="Calibri" pitchFamily="34" charset="0"/>
              </a:rPr>
            </a:br>
            <a:r>
              <a:rPr lang="sk-SK" sz="3100" dirty="0" smtClean="0">
                <a:latin typeface="Calibri" pitchFamily="34" charset="0"/>
              </a:rPr>
              <a:t>V nedeľu alebo v pondelok?</a:t>
            </a:r>
            <a:br>
              <a:rPr lang="sk-SK" sz="3100" dirty="0" smtClean="0">
                <a:latin typeface="Calibri" pitchFamily="34" charset="0"/>
              </a:rPr>
            </a:br>
            <a:r>
              <a:rPr lang="sk-SK" sz="3100" dirty="0" smtClean="0">
                <a:latin typeface="Calibri" pitchFamily="34" charset="0"/>
              </a:rPr>
              <a:t>Kto chodí šibať koho?</a:t>
            </a:r>
            <a:br>
              <a:rPr lang="sk-SK" sz="3100" dirty="0" smtClean="0">
                <a:latin typeface="Calibri" pitchFamily="34" charset="0"/>
              </a:rPr>
            </a:br>
            <a:r>
              <a:rPr lang="sk-SK" sz="3100" dirty="0" smtClean="0">
                <a:latin typeface="Calibri" pitchFamily="34" charset="0"/>
              </a:rPr>
              <a:t>Dievčatá chlapcov alebo chlapci dievčatá? Hm?</a:t>
            </a:r>
            <a:br>
              <a:rPr lang="sk-SK" sz="3100" dirty="0" smtClean="0">
                <a:latin typeface="Calibri" pitchFamily="34" charset="0"/>
              </a:rPr>
            </a:br>
            <a:r>
              <a:rPr lang="sk-SK" dirty="0" smtClean="0">
                <a:latin typeface="Calibri" pitchFamily="34" charset="0"/>
              </a:rPr>
              <a:t/>
            </a:r>
            <a:br>
              <a:rPr lang="sk-SK" dirty="0" smtClean="0">
                <a:latin typeface="Calibri" pitchFamily="34" charset="0"/>
              </a:rPr>
            </a:br>
            <a: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sk-SK" b="1" dirty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sk-SK" b="1" dirty="0">
                <a:solidFill>
                  <a:srgbClr val="FF0000"/>
                </a:solidFill>
                <a:latin typeface="Calibri" pitchFamily="34" charset="0"/>
              </a:rPr>
            </a:br>
            <a: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sk-SK" b="1" dirty="0" smtClean="0">
                <a:solidFill>
                  <a:srgbClr val="FF0000"/>
                </a:solidFill>
                <a:latin typeface="Calibri" pitchFamily="34" charset="0"/>
              </a:rPr>
            </a:br>
            <a:endParaRPr lang="sk-SK" dirty="0"/>
          </a:p>
        </p:txBody>
      </p:sp>
      <p:sp>
        <p:nvSpPr>
          <p:cNvPr id="4" name="Obdélník 3"/>
          <p:cNvSpPr/>
          <p:nvPr/>
        </p:nvSpPr>
        <p:spPr>
          <a:xfrm>
            <a:off x="3931440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186</Words>
  <Application>Microsoft Office PowerPoint</Application>
  <PresentationFormat>Předvádění na obrazovce (4:3)</PresentationFormat>
  <Paragraphs>39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sady Office</vt:lpstr>
      <vt:lpstr>VEĽKÁ NOC  </vt:lpstr>
      <vt:lpstr> Ľudová riekanka </vt:lpstr>
      <vt:lpstr>Dievčatá:</vt:lpstr>
      <vt:lpstr>Pri akej príležitosti sa recituje  táto riekanka? Aké veľkonočné tradície udržiavate vo vašej rodine?  </vt:lpstr>
      <vt:lpstr>Výzdoba k sviatkom</vt:lpstr>
      <vt:lpstr>          Čo jeme na Veľkú noc? Košíky hojnosti:</vt:lpstr>
      <vt:lpstr>Veľkonočné zvyky</vt:lpstr>
      <vt:lpstr>Maľovanie kraslíc-  na zdobenie vajíčok sa najčastejšie  používajú prírodné materiály, farebné vosky a pod.</vt:lpstr>
      <vt:lpstr>                 Čo vieme o Veľkej noci? Ktorý deň sa chodí na šibačku? V nedeľu alebo v pondelok? Kto chodí šibať koho? Dievčatá chlapcov alebo chlapci dievčatá? Hm?     </vt:lpstr>
      <vt:lpstr>Dievčatá na Veľkú noc chystajú maľované alebo skazené vajíčka? Ako sa hovorí maľovaným vajíčkam? Sú to kraslice alebo škarednice?  </vt:lpstr>
      <vt:lpstr>                             lízanky                             balóny                               kraslice                               cukríky  </vt:lpstr>
      <vt:lpstr>Je to:          koláč ?                       korbáč?                      prútik?                          špagátik?   </vt:lpstr>
      <vt:lpstr>Vyber názov najkrajších sviatkov jari. </vt:lpstr>
      <vt:lpstr>Ktoré obrázky patria k Veľkej noci?</vt:lpstr>
      <vt:lpstr>Pletenie korbáča </vt:lpstr>
      <vt:lpstr>Ďakujem za pozornosť.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Vlado Klajber</dc:creator>
  <cp:lastModifiedBy>Vlado Klajber</cp:lastModifiedBy>
  <cp:revision>22</cp:revision>
  <dcterms:created xsi:type="dcterms:W3CDTF">2020-04-05T12:03:52Z</dcterms:created>
  <dcterms:modified xsi:type="dcterms:W3CDTF">2020-04-05T20:34:29Z</dcterms:modified>
</cp:coreProperties>
</file>